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23" r:id="rId1"/>
    <p:sldMasterId id="2147484195" r:id="rId2"/>
  </p:sldMasterIdLst>
  <p:sldIdLst>
    <p:sldId id="277" r:id="rId3"/>
    <p:sldId id="272" r:id="rId4"/>
    <p:sldId id="287" r:id="rId5"/>
    <p:sldId id="286" r:id="rId6"/>
    <p:sldId id="258" r:id="rId7"/>
    <p:sldId id="259" r:id="rId8"/>
    <p:sldId id="260" r:id="rId9"/>
    <p:sldId id="268" r:id="rId10"/>
    <p:sldId id="262" r:id="rId11"/>
    <p:sldId id="285" r:id="rId12"/>
    <p:sldId id="288" r:id="rId13"/>
    <p:sldId id="280" r:id="rId14"/>
    <p:sldId id="281" r:id="rId15"/>
    <p:sldId id="282" r:id="rId16"/>
    <p:sldId id="264" r:id="rId17"/>
    <p:sldId id="265" r:id="rId18"/>
    <p:sldId id="266" r:id="rId19"/>
    <p:sldId id="284" r:id="rId20"/>
    <p:sldId id="269" r:id="rId21"/>
    <p:sldId id="270" r:id="rId22"/>
    <p:sldId id="28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9EBA44D-2DA5-4722-AF7C-BD60ED240BA2}">
          <p14:sldIdLst>
            <p14:sldId id="277"/>
          </p14:sldIdLst>
        </p14:section>
        <p14:section name="INFO" id="{7EDED008-6BD3-4110-9FBE-96E21C02550A}">
          <p14:sldIdLst>
            <p14:sldId id="272"/>
            <p14:sldId id="287"/>
            <p14:sldId id="286"/>
          </p14:sldIdLst>
        </p14:section>
        <p14:section name="Content" id="{0B4558D7-222A-47CF-9DE8-A3225B429029}">
          <p14:sldIdLst>
            <p14:sldId id="258"/>
            <p14:sldId id="259"/>
            <p14:sldId id="260"/>
            <p14:sldId id="268"/>
            <p14:sldId id="262"/>
            <p14:sldId id="285"/>
            <p14:sldId id="288"/>
            <p14:sldId id="280"/>
            <p14:sldId id="281"/>
            <p14:sldId id="282"/>
            <p14:sldId id="264"/>
            <p14:sldId id="265"/>
            <p14:sldId id="266"/>
            <p14:sldId id="284"/>
            <p14:sldId id="269"/>
            <p14:sldId id="270"/>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86" d="100"/>
          <a:sy n="86" d="100"/>
        </p:scale>
        <p:origin x="73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png>
</file>

<file path=ppt/media/image16.jpeg>
</file>

<file path=ppt/media/image17.jpg>
</file>

<file path=ppt/media/image18.png>
</file>

<file path=ppt/media/image19.png>
</file>

<file path=ppt/media/image2.jpeg>
</file>

<file path=ppt/media/image3.jp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55718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17327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659071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9540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753445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86548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889400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1267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128863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6877566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84343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422704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7212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87770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5453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102446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927296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03180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39953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137984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684221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1866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0609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773107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86237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pPr/>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833023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375054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4782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23413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9654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2438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52435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2624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49306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jpe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82921524"/>
      </p:ext>
    </p:extLst>
  </p:cSld>
  <p:clrMap bg1="lt1" tx1="dk1" bg2="lt2" tx2="dk2" accent1="accent1" accent2="accent2" accent3="accent3" accent4="accent4" accent5="accent5" accent6="accent6" hlink="hlink" folHlink="folHlink"/>
  <p:sldLayoutIdLst>
    <p:sldLayoutId id="2147484124" r:id="rId1"/>
    <p:sldLayoutId id="2147484125" r:id="rId2"/>
    <p:sldLayoutId id="2147484126" r:id="rId3"/>
    <p:sldLayoutId id="2147484127" r:id="rId4"/>
    <p:sldLayoutId id="2147484128" r:id="rId5"/>
    <p:sldLayoutId id="2147484129" r:id="rId6"/>
    <p:sldLayoutId id="2147484130" r:id="rId7"/>
    <p:sldLayoutId id="2147484131" r:id="rId8"/>
    <p:sldLayoutId id="2147484132" r:id="rId9"/>
    <p:sldLayoutId id="2147484133" r:id="rId10"/>
    <p:sldLayoutId id="2147484134" r:id="rId11"/>
    <p:sldLayoutId id="2147484135" r:id="rId12"/>
    <p:sldLayoutId id="2147484136" r:id="rId13"/>
    <p:sldLayoutId id="2147484137" r:id="rId14"/>
    <p:sldLayoutId id="2147484138" r:id="rId15"/>
    <p:sldLayoutId id="2147484139" r:id="rId16"/>
    <p:sldLayoutId id="2147484140"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48A87A34-81AB-432B-8DAE-1953F412C126}" type="datetimeFigureOut">
              <a:rPr lang="en-US" smtClean="0"/>
              <a:pPr/>
              <a:t>1/26/2021</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37915021"/>
      </p:ext>
    </p:extLst>
  </p:cSld>
  <p:clrMap bg1="lt1" tx1="dk1" bg2="lt2" tx2="dk2" accent1="accent1" accent2="accent2" accent3="accent3" accent4="accent4" accent5="accent5" accent6="accent6" hlink="hlink" folHlink="folHlink"/>
  <p:sldLayoutIdLst>
    <p:sldLayoutId id="2147484196" r:id="rId1"/>
    <p:sldLayoutId id="2147484197" r:id="rId2"/>
    <p:sldLayoutId id="2147484198" r:id="rId3"/>
    <p:sldLayoutId id="2147484199" r:id="rId4"/>
    <p:sldLayoutId id="2147484200" r:id="rId5"/>
    <p:sldLayoutId id="2147484201" r:id="rId6"/>
    <p:sldLayoutId id="2147484202" r:id="rId7"/>
    <p:sldLayoutId id="2147484203" r:id="rId8"/>
    <p:sldLayoutId id="2147484204" r:id="rId9"/>
    <p:sldLayoutId id="2147484205" r:id="rId10"/>
    <p:sldLayoutId id="2147484206" r:id="rId11"/>
    <p:sldLayoutId id="2147484207" r:id="rId12"/>
    <p:sldLayoutId id="2147484208" r:id="rId13"/>
    <p:sldLayoutId id="2147484209" r:id="rId14"/>
    <p:sldLayoutId id="2147484210" r:id="rId15"/>
    <p:sldLayoutId id="2147484211" r:id="rId16"/>
    <p:sldLayoutId id="214748421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pic>
        <p:nvPicPr>
          <p:cNvPr id="3" name="Picture 2">
            <a:extLst>
              <a:ext uri="{FF2B5EF4-FFF2-40B4-BE49-F238E27FC236}">
                <a16:creationId xmlns:a16="http://schemas.microsoft.com/office/drawing/2014/main" id="{BFD4B27F-6F5C-4197-B76C-9FFE1DE86433}"/>
              </a:ext>
            </a:extLst>
          </p:cNvPr>
          <p:cNvPicPr>
            <a:picLocks noChangeAspect="1"/>
          </p:cNvPicPr>
          <p:nvPr/>
        </p:nvPicPr>
        <p:blipFill>
          <a:blip r:embed="rId3"/>
          <a:stretch>
            <a:fillRect/>
          </a:stretch>
        </p:blipFill>
        <p:spPr>
          <a:xfrm>
            <a:off x="4560850" y="3969834"/>
            <a:ext cx="3962308" cy="1947049"/>
          </a:xfrm>
          <a:prstGeom prst="rect">
            <a:avLst/>
          </a:prstGeom>
        </p:spPr>
      </p:pic>
    </p:spTree>
    <p:extLst>
      <p:ext uri="{BB962C8B-B14F-4D97-AF65-F5344CB8AC3E}">
        <p14:creationId xmlns:p14="http://schemas.microsoft.com/office/powerpoint/2010/main" val="3335724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0078" y="303554"/>
            <a:ext cx="5886995" cy="1596177"/>
          </a:xfrm>
        </p:spPr>
        <p:txBody>
          <a:bodyPr>
            <a:normAutofit/>
          </a:bodyPr>
          <a:lstStyle/>
          <a:p>
            <a:r>
              <a:rPr lang="en-US" dirty="0">
                <a:latin typeface="Arial Black" panose="020B0A04020102020204" pitchFamily="34" charset="0"/>
              </a:rPr>
              <a:t>3 Logical Modules </a:t>
            </a:r>
          </a:p>
        </p:txBody>
      </p:sp>
      <p:sp>
        <p:nvSpPr>
          <p:cNvPr id="3" name="Content Placeholder 2"/>
          <p:cNvSpPr>
            <a:spLocks noGrp="1"/>
          </p:cNvSpPr>
          <p:nvPr>
            <p:ph idx="1"/>
          </p:nvPr>
        </p:nvSpPr>
        <p:spPr>
          <a:xfrm>
            <a:off x="1321938" y="1899731"/>
            <a:ext cx="4607148" cy="3424107"/>
          </a:xfrm>
        </p:spPr>
        <p:txBody>
          <a:bodyPr>
            <a:normAutofit/>
          </a:bodyPr>
          <a:lstStyle/>
          <a:p>
            <a:r>
              <a:rPr lang="en-US" dirty="0"/>
              <a:t>Web Ordering System</a:t>
            </a:r>
          </a:p>
          <a:p>
            <a:r>
              <a:rPr lang="en-US" dirty="0"/>
              <a:t>Menu Management System</a:t>
            </a:r>
          </a:p>
          <a:p>
            <a:r>
              <a:rPr lang="en-US" dirty="0"/>
              <a:t>Order Retrieval System</a:t>
            </a:r>
          </a:p>
        </p:txBody>
      </p:sp>
      <p:pic>
        <p:nvPicPr>
          <p:cNvPr id="10" name="Picture 9">
            <a:extLst>
              <a:ext uri="{FF2B5EF4-FFF2-40B4-BE49-F238E27FC236}">
                <a16:creationId xmlns:a16="http://schemas.microsoft.com/office/drawing/2014/main" id="{AC076696-5DFA-4C6B-BEB7-1D64BBBDCEFD}"/>
              </a:ext>
            </a:extLst>
          </p:cNvPr>
          <p:cNvPicPr>
            <a:picLocks noChangeAspect="1"/>
          </p:cNvPicPr>
          <p:nvPr/>
        </p:nvPicPr>
        <p:blipFill>
          <a:blip r:embed="rId2"/>
          <a:stretch>
            <a:fillRect/>
          </a:stretch>
        </p:blipFill>
        <p:spPr>
          <a:xfrm>
            <a:off x="5929086" y="1392351"/>
            <a:ext cx="5768543" cy="4908088"/>
          </a:xfrm>
          <a:prstGeom prst="rect">
            <a:avLst/>
          </a:prstGeom>
        </p:spPr>
      </p:pic>
    </p:spTree>
    <p:extLst>
      <p:ext uri="{BB962C8B-B14F-4D97-AF65-F5344CB8AC3E}">
        <p14:creationId xmlns:p14="http://schemas.microsoft.com/office/powerpoint/2010/main" val="171571975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205" y="529990"/>
            <a:ext cx="4040777" cy="1596177"/>
          </a:xfrm>
        </p:spPr>
        <p:txBody>
          <a:bodyPr>
            <a:normAutofit/>
          </a:bodyPr>
          <a:lstStyle/>
          <a:p>
            <a:r>
              <a:rPr lang="en-US" dirty="0">
                <a:latin typeface="Arial Black" panose="020B0A04020102020204" pitchFamily="34" charset="0"/>
              </a:rPr>
              <a:t>Web Ordering System</a:t>
            </a:r>
          </a:p>
        </p:txBody>
      </p:sp>
      <p:sp>
        <p:nvSpPr>
          <p:cNvPr id="3" name="Content Placeholder 2"/>
          <p:cNvSpPr>
            <a:spLocks noGrp="1"/>
          </p:cNvSpPr>
          <p:nvPr>
            <p:ph idx="1"/>
          </p:nvPr>
        </p:nvSpPr>
        <p:spPr>
          <a:xfrm>
            <a:off x="1321938" y="1899731"/>
            <a:ext cx="4607148" cy="3424107"/>
          </a:xfrm>
        </p:spPr>
        <p:txBody>
          <a:bodyPr>
            <a:normAutofit/>
          </a:bodyPr>
          <a:lstStyle/>
          <a:p>
            <a:pPr marL="0" lvl="0" indent="0">
              <a:buNone/>
            </a:pPr>
            <a:r>
              <a:rPr lang="en-US" dirty="0"/>
              <a:t>Web Ordering System- provides the functionality for customers to place their order and supply necessary details. </a:t>
            </a:r>
          </a:p>
        </p:txBody>
      </p:sp>
      <p:pic>
        <p:nvPicPr>
          <p:cNvPr id="5" name="Picture 4">
            <a:extLst>
              <a:ext uri="{FF2B5EF4-FFF2-40B4-BE49-F238E27FC236}">
                <a16:creationId xmlns:a16="http://schemas.microsoft.com/office/drawing/2014/main" id="{4474A10D-FCEA-448C-AD85-E2C459AE7BE2}"/>
              </a:ext>
            </a:extLst>
          </p:cNvPr>
          <p:cNvPicPr>
            <a:picLocks noChangeAspect="1"/>
          </p:cNvPicPr>
          <p:nvPr/>
        </p:nvPicPr>
        <p:blipFill>
          <a:blip r:embed="rId2"/>
          <a:stretch>
            <a:fillRect/>
          </a:stretch>
        </p:blipFill>
        <p:spPr>
          <a:xfrm>
            <a:off x="6526716" y="1899731"/>
            <a:ext cx="5136161" cy="3424107"/>
          </a:xfrm>
          <a:prstGeom prst="rect">
            <a:avLst/>
          </a:prstGeom>
        </p:spPr>
      </p:pic>
    </p:spTree>
    <p:extLst>
      <p:ext uri="{BB962C8B-B14F-4D97-AF65-F5344CB8AC3E}">
        <p14:creationId xmlns:p14="http://schemas.microsoft.com/office/powerpoint/2010/main" val="529635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9682" y="417285"/>
            <a:ext cx="4887461" cy="1752599"/>
          </a:xfrm>
        </p:spPr>
        <p:txBody>
          <a:bodyPr/>
          <a:lstStyle/>
          <a:p>
            <a:r>
              <a:rPr lang="en-US" dirty="0">
                <a:latin typeface="Arial Black" panose="020B0A04020102020204" pitchFamily="34" charset="0"/>
              </a:rPr>
              <a:t>Menu Management</a:t>
            </a:r>
          </a:p>
        </p:txBody>
      </p:sp>
      <p:sp>
        <p:nvSpPr>
          <p:cNvPr id="3" name="Content Placeholder 2"/>
          <p:cNvSpPr>
            <a:spLocks noGrp="1"/>
          </p:cNvSpPr>
          <p:nvPr>
            <p:ph idx="1"/>
          </p:nvPr>
        </p:nvSpPr>
        <p:spPr>
          <a:xfrm>
            <a:off x="1408111" y="2235200"/>
            <a:ext cx="3951290" cy="2460172"/>
          </a:xfrm>
        </p:spPr>
        <p:txBody>
          <a:bodyPr/>
          <a:lstStyle/>
          <a:p>
            <a:pPr marL="0" indent="0">
              <a:buNone/>
            </a:pPr>
            <a:r>
              <a:rPr lang="en-US" dirty="0"/>
              <a:t>Allows the restaurant to control what can be ordered by the customers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7830" y="1741713"/>
            <a:ext cx="6139488" cy="4362994"/>
          </a:xfrm>
          <a:prstGeom prst="rect">
            <a:avLst/>
          </a:prstGeom>
        </p:spPr>
      </p:pic>
    </p:spTree>
    <p:extLst>
      <p:ext uri="{BB962C8B-B14F-4D97-AF65-F5344CB8AC3E}">
        <p14:creationId xmlns:p14="http://schemas.microsoft.com/office/powerpoint/2010/main" val="325614803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4793825" cy="1752599"/>
          </a:xfrm>
        </p:spPr>
        <p:txBody>
          <a:bodyPr>
            <a:noAutofit/>
          </a:bodyPr>
          <a:lstStyle/>
          <a:p>
            <a:r>
              <a:rPr lang="en-US" dirty="0">
                <a:latin typeface="Arial Black" panose="020B0A04020102020204" pitchFamily="34" charset="0"/>
              </a:rPr>
              <a:t>Order Retrieval System</a:t>
            </a:r>
          </a:p>
        </p:txBody>
      </p:sp>
      <p:sp>
        <p:nvSpPr>
          <p:cNvPr id="3" name="Content Placeholder 2"/>
          <p:cNvSpPr>
            <a:spLocks noGrp="1"/>
          </p:cNvSpPr>
          <p:nvPr>
            <p:ph idx="1"/>
          </p:nvPr>
        </p:nvSpPr>
        <p:spPr>
          <a:xfrm>
            <a:off x="1353682" y="2674256"/>
            <a:ext cx="5301119" cy="2768601"/>
          </a:xfrm>
        </p:spPr>
        <p:txBody>
          <a:bodyPr/>
          <a:lstStyle/>
          <a:p>
            <a:pPr marL="0" indent="0">
              <a:buNone/>
            </a:pPr>
            <a:r>
              <a:rPr lang="en-US" dirty="0"/>
              <a:t>Allows restaurant to keep track of all orders placed. This component takes care of order retrieving and displaying order information.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5312" y="1746793"/>
            <a:ext cx="5486401" cy="4352109"/>
          </a:xfrm>
          <a:prstGeom prst="rect">
            <a:avLst/>
          </a:prstGeom>
        </p:spPr>
      </p:pic>
    </p:spTree>
    <p:extLst>
      <p:ext uri="{BB962C8B-B14F-4D97-AF65-F5344CB8AC3E}">
        <p14:creationId xmlns:p14="http://schemas.microsoft.com/office/powerpoint/2010/main" val="2551844201"/>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4653" y="241098"/>
            <a:ext cx="6804586" cy="1752599"/>
          </a:xfrm>
        </p:spPr>
        <p:txBody>
          <a:bodyPr/>
          <a:lstStyle/>
          <a:p>
            <a:r>
              <a:rPr lang="en-US" dirty="0">
                <a:latin typeface="Arial Black" panose="020B0A04020102020204" pitchFamily="34" charset="0"/>
              </a:rPr>
              <a:t>Web Ordering System Module </a:t>
            </a:r>
          </a:p>
        </p:txBody>
      </p:sp>
      <p:sp>
        <p:nvSpPr>
          <p:cNvPr id="3" name="Content Placeholder 2"/>
          <p:cNvSpPr>
            <a:spLocks noGrp="1"/>
          </p:cNvSpPr>
          <p:nvPr>
            <p:ph idx="1"/>
          </p:nvPr>
        </p:nvSpPr>
        <p:spPr>
          <a:xfrm>
            <a:off x="1469796" y="1862254"/>
            <a:ext cx="4539119" cy="4379951"/>
          </a:xfrm>
        </p:spPr>
        <p:txBody>
          <a:bodyPr>
            <a:normAutofit fontScale="92500" lnSpcReduction="20000"/>
          </a:bodyPr>
          <a:lstStyle/>
          <a:p>
            <a:pPr lvl="0"/>
            <a:r>
              <a:rPr lang="en-US" dirty="0"/>
              <a:t>Create an account. </a:t>
            </a:r>
          </a:p>
          <a:p>
            <a:pPr lvl="0"/>
            <a:r>
              <a:rPr lang="en-US" dirty="0"/>
              <a:t>Manage their account</a:t>
            </a:r>
          </a:p>
          <a:p>
            <a:pPr lvl="0"/>
            <a:r>
              <a:rPr lang="en-US" dirty="0"/>
              <a:t>Log in to the system. </a:t>
            </a:r>
          </a:p>
          <a:p>
            <a:pPr lvl="0"/>
            <a:r>
              <a:rPr lang="en-US" dirty="0"/>
              <a:t>Navigate the restaurant’s menu. </a:t>
            </a:r>
          </a:p>
          <a:p>
            <a:pPr lvl="0"/>
            <a:r>
              <a:rPr lang="en-US" dirty="0"/>
              <a:t>Select an item from the menu. </a:t>
            </a:r>
          </a:p>
          <a:p>
            <a:pPr lvl="0"/>
            <a:r>
              <a:rPr lang="en-US" dirty="0"/>
              <a:t>Add an item to their current order. </a:t>
            </a:r>
          </a:p>
          <a:p>
            <a:pPr lvl="0"/>
            <a:r>
              <a:rPr lang="en-US" dirty="0"/>
              <a:t>Review their current order. </a:t>
            </a:r>
          </a:p>
          <a:p>
            <a:pPr lvl="0"/>
            <a:r>
              <a:rPr lang="en-US" dirty="0"/>
              <a:t>Remove an item</a:t>
            </a:r>
          </a:p>
          <a:p>
            <a:pPr lvl="0"/>
            <a:r>
              <a:rPr lang="en-US" dirty="0"/>
              <a:t>Place an order. </a:t>
            </a:r>
          </a:p>
          <a:p>
            <a:pPr lvl="0"/>
            <a:r>
              <a:rPr lang="en-US" dirty="0"/>
              <a:t>Receive confirmation in the form of an order number. </a:t>
            </a:r>
          </a:p>
        </p:txBody>
      </p:sp>
      <p:pic>
        <p:nvPicPr>
          <p:cNvPr id="10" name="Picture 9">
            <a:extLst>
              <a:ext uri="{FF2B5EF4-FFF2-40B4-BE49-F238E27FC236}">
                <a16:creationId xmlns:a16="http://schemas.microsoft.com/office/drawing/2014/main" id="{2ED1523A-4BE8-4816-BF02-358322B93A6E}"/>
              </a:ext>
            </a:extLst>
          </p:cNvPr>
          <p:cNvPicPr>
            <a:picLocks noChangeAspect="1"/>
          </p:cNvPicPr>
          <p:nvPr/>
        </p:nvPicPr>
        <p:blipFill>
          <a:blip r:embed="rId2"/>
          <a:stretch>
            <a:fillRect/>
          </a:stretch>
        </p:blipFill>
        <p:spPr>
          <a:xfrm>
            <a:off x="6008915" y="2119428"/>
            <a:ext cx="6086475" cy="2990850"/>
          </a:xfrm>
          <a:prstGeom prst="rect">
            <a:avLst/>
          </a:prstGeom>
        </p:spPr>
      </p:pic>
    </p:spTree>
    <p:extLst>
      <p:ext uri="{BB962C8B-B14F-4D97-AF65-F5344CB8AC3E}">
        <p14:creationId xmlns:p14="http://schemas.microsoft.com/office/powerpoint/2010/main" val="135978325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0420" y="473529"/>
            <a:ext cx="6301190" cy="1752599"/>
          </a:xfrm>
        </p:spPr>
        <p:txBody>
          <a:bodyPr>
            <a:normAutofit/>
          </a:bodyPr>
          <a:lstStyle/>
          <a:p>
            <a:r>
              <a:rPr lang="en-US" dirty="0">
                <a:latin typeface="Arial Black" panose="020B0A04020102020204" pitchFamily="34" charset="0"/>
              </a:rPr>
              <a:t>Menu Management System Module </a:t>
            </a:r>
          </a:p>
        </p:txBody>
      </p:sp>
      <p:sp>
        <p:nvSpPr>
          <p:cNvPr id="3" name="Content Placeholder 2"/>
          <p:cNvSpPr>
            <a:spLocks noGrp="1"/>
          </p:cNvSpPr>
          <p:nvPr>
            <p:ph idx="1"/>
          </p:nvPr>
        </p:nvSpPr>
        <p:spPr>
          <a:xfrm>
            <a:off x="1259337" y="2902857"/>
            <a:ext cx="5475290" cy="2605314"/>
          </a:xfrm>
        </p:spPr>
        <p:txBody>
          <a:bodyPr>
            <a:normAutofit/>
          </a:bodyPr>
          <a:lstStyle/>
          <a:p>
            <a:r>
              <a:rPr lang="en-US" dirty="0"/>
              <a:t>This module provides functionality for the power user-</a:t>
            </a:r>
            <a:r>
              <a:rPr lang="en-US" b="1" dirty="0"/>
              <a:t>Administrator</a:t>
            </a:r>
            <a:r>
              <a:rPr lang="en-US" dirty="0"/>
              <a:t> only. It will not be available to any other users of the system like Restaurant Employees or Customers. </a:t>
            </a:r>
          </a:p>
        </p:txBody>
      </p:sp>
      <p:pic>
        <p:nvPicPr>
          <p:cNvPr id="1026" name="Picture 2" descr="4 Popular Free and Open Source Online Food Ordering Software for Restaurant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1804" y="2132466"/>
            <a:ext cx="4728482" cy="3883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14332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5424489" cy="1752599"/>
          </a:xfrm>
        </p:spPr>
        <p:txBody>
          <a:bodyPr/>
          <a:lstStyle/>
          <a:p>
            <a:r>
              <a:rPr lang="en-US" dirty="0">
                <a:latin typeface="Arial Black" panose="020B0A04020102020204" pitchFamily="34" charset="0"/>
              </a:rPr>
              <a:t>Order Retrieval System Module </a:t>
            </a:r>
          </a:p>
        </p:txBody>
      </p:sp>
      <p:sp>
        <p:nvSpPr>
          <p:cNvPr id="3" name="Content Placeholder 2"/>
          <p:cNvSpPr>
            <a:spLocks noGrp="1"/>
          </p:cNvSpPr>
          <p:nvPr>
            <p:ph idx="1"/>
          </p:nvPr>
        </p:nvSpPr>
        <p:spPr>
          <a:xfrm>
            <a:off x="1368195" y="2594428"/>
            <a:ext cx="5656719" cy="3124201"/>
          </a:xfrm>
        </p:spPr>
        <p:txBody>
          <a:bodyPr>
            <a:normAutofit/>
          </a:bodyPr>
          <a:lstStyle/>
          <a:p>
            <a:r>
              <a:rPr lang="en-US" dirty="0"/>
              <a:t>This is the simplest module out of all 3 modules. It is designed to be used only by restaurant employees, and provides the following functions: </a:t>
            </a:r>
          </a:p>
          <a:p>
            <a:pPr lvl="0"/>
            <a:r>
              <a:rPr lang="en-US" dirty="0"/>
              <a:t>Retrieve new orders from the database. </a:t>
            </a:r>
          </a:p>
          <a:p>
            <a:pPr lvl="0"/>
            <a:r>
              <a:rPr lang="en-US" dirty="0"/>
              <a:t>Display the orders in an easily readable, graphical way.</a:t>
            </a:r>
          </a:p>
        </p:txBody>
      </p:sp>
      <p:pic>
        <p:nvPicPr>
          <p:cNvPr id="2050" name="Picture 2" descr="Online Ordering Food Concept - Download Free Vectors, Clipart Graphics &amp;  Vector 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6262" y="2492828"/>
            <a:ext cx="4343851" cy="3639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876094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375455" y="794658"/>
            <a:ext cx="5301118" cy="1752599"/>
          </a:xfrm>
        </p:spPr>
        <p:txBody>
          <a:bodyPr>
            <a:normAutofit/>
          </a:bodyPr>
          <a:lstStyle/>
          <a:p>
            <a:r>
              <a:rPr lang="en-US" dirty="0">
                <a:latin typeface="Arial Black" panose="020B0A04020102020204" pitchFamily="34" charset="0"/>
              </a:rPr>
              <a:t>Scope and Advantages </a:t>
            </a:r>
          </a:p>
        </p:txBody>
      </p:sp>
      <p:sp>
        <p:nvSpPr>
          <p:cNvPr id="3" name="Content Placeholder 2"/>
          <p:cNvSpPr>
            <a:spLocks noGrp="1"/>
          </p:cNvSpPr>
          <p:nvPr>
            <p:ph idx="1"/>
          </p:nvPr>
        </p:nvSpPr>
        <p:spPr>
          <a:xfrm>
            <a:off x="1375455" y="2601685"/>
            <a:ext cx="5141460" cy="3124201"/>
          </a:xfrm>
        </p:spPr>
        <p:txBody>
          <a:bodyPr>
            <a:normAutofit/>
          </a:bodyPr>
          <a:lstStyle/>
          <a:p>
            <a:pPr lvl="0"/>
            <a:r>
              <a:rPr lang="en-US" dirty="0"/>
              <a:t>This will minimize the number of </a:t>
            </a:r>
            <a:r>
              <a:rPr lang="en-US" dirty="0" err="1"/>
              <a:t>employees,cutomer</a:t>
            </a:r>
            <a:r>
              <a:rPr lang="en-US" dirty="0"/>
              <a:t> at the back of the counter. </a:t>
            </a:r>
          </a:p>
          <a:p>
            <a:pPr lvl="0"/>
            <a:r>
              <a:rPr lang="en-US" dirty="0"/>
              <a:t> The system will help to reduce labor cost involved. </a:t>
            </a:r>
          </a:p>
          <a:p>
            <a:pPr lvl="0"/>
            <a:r>
              <a:rPr lang="en-US" dirty="0"/>
              <a:t>The system will be less probable to make mistake, since it’s a machine. </a:t>
            </a:r>
          </a:p>
        </p:txBody>
      </p:sp>
      <p:sp>
        <p:nvSpPr>
          <p:cNvPr id="5" name="AutoShape 4" descr="The Ultimate Guide To Food Delivery Services In Singapore"/>
          <p:cNvSpPr>
            <a:spLocks noChangeAspect="1" noChangeArrowheads="1"/>
          </p:cNvSpPr>
          <p:nvPr/>
        </p:nvSpPr>
        <p:spPr bwMode="auto">
          <a:xfrm>
            <a:off x="206374" y="-60740"/>
            <a:ext cx="6245225" cy="62452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4286" y="2264229"/>
            <a:ext cx="4593771" cy="3976914"/>
          </a:xfrm>
          <a:prstGeom prst="rect">
            <a:avLst/>
          </a:prstGeom>
        </p:spPr>
      </p:pic>
    </p:spTree>
    <p:extLst>
      <p:ext uri="{BB962C8B-B14F-4D97-AF65-F5344CB8AC3E}">
        <p14:creationId xmlns:p14="http://schemas.microsoft.com/office/powerpoint/2010/main" val="343356710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1593168" y="51142"/>
            <a:ext cx="5301118" cy="1752599"/>
          </a:xfrm>
        </p:spPr>
        <p:txBody>
          <a:bodyPr>
            <a:normAutofit/>
          </a:bodyPr>
          <a:lstStyle/>
          <a:p>
            <a:r>
              <a:rPr lang="en-US" dirty="0">
                <a:latin typeface="Arial Black" panose="020B0A04020102020204" pitchFamily="34" charset="0"/>
              </a:rPr>
              <a:t>Future Work</a:t>
            </a:r>
          </a:p>
        </p:txBody>
      </p:sp>
      <p:sp>
        <p:nvSpPr>
          <p:cNvPr id="3" name="Content Placeholder 2"/>
          <p:cNvSpPr>
            <a:spLocks noGrp="1"/>
          </p:cNvSpPr>
          <p:nvPr>
            <p:ph idx="1"/>
          </p:nvPr>
        </p:nvSpPr>
        <p:spPr>
          <a:xfrm>
            <a:off x="1346267" y="1583474"/>
            <a:ext cx="10210663" cy="5497551"/>
          </a:xfrm>
        </p:spPr>
        <p:txBody>
          <a:bodyPr>
            <a:normAutofit/>
          </a:bodyPr>
          <a:lstStyle/>
          <a:p>
            <a:pPr marL="342900" marR="0" lvl="0" indent="-342900" rtl="0">
              <a:lnSpc>
                <a:spcPct val="107000"/>
              </a:lnSpc>
              <a:spcBef>
                <a:spcPts val="0"/>
              </a:spcBef>
              <a:spcAft>
                <a:spcPts val="0"/>
              </a:spcAft>
              <a:buFont typeface="Symbol" panose="05050102010706020507" pitchFamily="18" charset="2"/>
              <a:buChar char=""/>
            </a:pPr>
            <a:r>
              <a:rPr lang="en-US" dirty="0">
                <a:effectLst/>
                <a:latin typeface="Times New Roman" panose="02020603050405020304" pitchFamily="18" charset="0"/>
                <a:ea typeface="Century Gothic" panose="020B0502020202020204" pitchFamily="34" charset="0"/>
                <a:cs typeface="Tahoma" panose="020B0604030504040204" pitchFamily="34" charset="0"/>
              </a:rPr>
              <a:t>Customize orders: Allow customers to customize food orders</a:t>
            </a:r>
            <a:endParaRPr lang="en-US"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dirty="0">
                <a:effectLst/>
                <a:latin typeface="Times New Roman" panose="02020603050405020304" pitchFamily="18" charset="0"/>
                <a:ea typeface="Century Gothic" panose="020B0502020202020204" pitchFamily="34" charset="0"/>
                <a:cs typeface="Tahoma" panose="020B0604030504040204" pitchFamily="34" charset="0"/>
              </a:rPr>
              <a:t>Enhance User Interface by adding more user interactive features. </a:t>
            </a:r>
          </a:p>
          <a:p>
            <a:pPr marL="342900" marR="0" lvl="0" indent="-342900">
              <a:lnSpc>
                <a:spcPct val="107000"/>
              </a:lnSpc>
              <a:spcBef>
                <a:spcPts val="0"/>
              </a:spcBef>
              <a:spcAft>
                <a:spcPts val="0"/>
              </a:spcAft>
              <a:buFont typeface="Symbol" panose="05050102010706020507" pitchFamily="18" charset="2"/>
              <a:buChar char=""/>
            </a:pPr>
            <a:r>
              <a:rPr lang="en-US" dirty="0">
                <a:effectLst/>
                <a:latin typeface="Times New Roman" panose="02020603050405020304" pitchFamily="18" charset="0"/>
                <a:ea typeface="Century Gothic" panose="020B0502020202020204" pitchFamily="34" charset="0"/>
                <a:cs typeface="Tahoma" panose="020B0604030504040204" pitchFamily="34" charset="0"/>
              </a:rPr>
              <a:t>Payment Options: Add different payment options such as PayPal, Cash, Gift Cards etc. Allow to save payment details for future use. </a:t>
            </a:r>
          </a:p>
          <a:p>
            <a:pPr marL="342900" marR="0" lvl="0" indent="-342900">
              <a:lnSpc>
                <a:spcPct val="107000"/>
              </a:lnSpc>
              <a:spcBef>
                <a:spcPts val="0"/>
              </a:spcBef>
              <a:spcAft>
                <a:spcPts val="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Allow to process an order as a Guest </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Delivery Options: Add delivery option </a:t>
            </a:r>
          </a:p>
          <a:p>
            <a:pPr marL="342900" marR="0" lvl="0" indent="-342900">
              <a:lnSpc>
                <a:spcPct val="107000"/>
              </a:lnSpc>
              <a:spcBef>
                <a:spcPts val="0"/>
              </a:spcBef>
              <a:spcAft>
                <a:spcPts val="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Order Process Estimate: Provide customer a visual graphical order status bar </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Order Status: Show only Active orders to Restaurant Employees. </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Order Ready notification: Send an Order Ready notification to the customer </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Restaurant Branch Locator: Allow to find and choose a nearby restaurant </a:t>
            </a:r>
          </a:p>
          <a:p>
            <a:pPr marL="342900" marR="0" lvl="0" indent="-342900">
              <a:lnSpc>
                <a:spcPct val="107000"/>
              </a:lnSpc>
              <a:spcBef>
                <a:spcPts val="0"/>
              </a:spcBef>
              <a:spcAft>
                <a:spcPts val="800"/>
              </a:spcAft>
              <a:buFont typeface="Symbol" panose="05050102010706020507" pitchFamily="18" charset="2"/>
              <a:buChar char=""/>
            </a:pPr>
            <a:r>
              <a:rPr lang="en-US" dirty="0">
                <a:latin typeface="Times New Roman" panose="02020603050405020304" pitchFamily="18" charset="0"/>
                <a:ea typeface="Century Gothic" panose="020B0502020202020204" pitchFamily="34" charset="0"/>
                <a:cs typeface="Tahoma" panose="020B0604030504040204" pitchFamily="34" charset="0"/>
              </a:rPr>
              <a:t>Print Reports (Daily, Monthly….)</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342900" marR="0" lvl="0" indent="-342900">
              <a:lnSpc>
                <a:spcPct val="107000"/>
              </a:lnSpc>
              <a:spcBef>
                <a:spcPts val="0"/>
              </a:spcBef>
              <a:spcAft>
                <a:spcPts val="0"/>
              </a:spcAft>
              <a:buFont typeface="Symbol" panose="05050102010706020507" pitchFamily="18" charset="2"/>
              <a:buChar char=""/>
            </a:pP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a:p>
            <a:pPr marL="0" marR="0" lvl="0" indent="0">
              <a:lnSpc>
                <a:spcPct val="107000"/>
              </a:lnSpc>
              <a:spcBef>
                <a:spcPts val="0"/>
              </a:spcBef>
              <a:spcAft>
                <a:spcPts val="0"/>
              </a:spcAft>
              <a:buNone/>
            </a:pPr>
            <a:endParaRPr lang="en-US" dirty="0">
              <a:effectLst/>
              <a:latin typeface="Century Gothic" panose="020B0502020202020204" pitchFamily="34" charset="0"/>
              <a:ea typeface="Century Gothic" panose="020B0502020202020204" pitchFamily="34" charset="0"/>
              <a:cs typeface="Tahoma" panose="020B0604030504040204" pitchFamily="34" charset="0"/>
            </a:endParaRPr>
          </a:p>
        </p:txBody>
      </p:sp>
      <p:sp>
        <p:nvSpPr>
          <p:cNvPr id="5" name="AutoShape 4" descr="The Ultimate Guide To Food Delivery Services In Singapore"/>
          <p:cNvSpPr>
            <a:spLocks noChangeAspect="1" noChangeArrowheads="1"/>
          </p:cNvSpPr>
          <p:nvPr/>
        </p:nvSpPr>
        <p:spPr bwMode="auto">
          <a:xfrm>
            <a:off x="206374" y="-71891"/>
            <a:ext cx="6245225" cy="62452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1299369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288143"/>
          </a:xfrm>
        </p:spPr>
        <p:txBody>
          <a:bodyPr>
            <a:normAutofit fontScale="90000"/>
          </a:bodyPr>
          <a:lstStyle/>
          <a:p>
            <a:r>
              <a:rPr lang="en-US" dirty="0">
                <a:latin typeface="Arial Black" panose="020B0A04020102020204" pitchFamily="34" charset="0"/>
              </a:rPr>
              <a:t>Activity Diagram</a:t>
            </a:r>
            <a:br>
              <a:rPr lang="en-US" dirty="0">
                <a:latin typeface="Arial Black" panose="020B0A04020102020204" pitchFamily="34" charset="0"/>
              </a:rPr>
            </a:br>
            <a:endParaRPr lang="en-US" dirty="0">
              <a:latin typeface="Arial Black" panose="020B0A04020102020204" pitchFamily="34" charset="0"/>
            </a:endParaRPr>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23025" y="-295507"/>
            <a:ext cx="12177131" cy="689702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208784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104" y="435844"/>
            <a:ext cx="10947788" cy="1310644"/>
          </a:xfrm>
        </p:spPr>
        <p:txBody>
          <a:bodyPr>
            <a:noAutofit/>
          </a:bodyPr>
          <a:lstStyle/>
          <a:p>
            <a:r>
              <a:rPr lang="en-US" sz="6600" b="1" dirty="0">
                <a:solidFill>
                  <a:schemeClr val="bg1"/>
                </a:solidFill>
              </a:rPr>
              <a:t>About us</a:t>
            </a:r>
            <a:endParaRPr lang="en-US" sz="3200" b="1" dirty="0">
              <a:solidFill>
                <a:schemeClr val="bg1"/>
              </a:solidFill>
            </a:endParaRPr>
          </a:p>
        </p:txBody>
      </p:sp>
      <p:sp>
        <p:nvSpPr>
          <p:cNvPr id="8" name="Content Placeholder 2">
            <a:extLst>
              <a:ext uri="{FF2B5EF4-FFF2-40B4-BE49-F238E27FC236}">
                <a16:creationId xmlns:a16="http://schemas.microsoft.com/office/drawing/2014/main" id="{5D3A682C-2A00-4EDF-9FBE-8786C2FD6B09}"/>
              </a:ext>
            </a:extLst>
          </p:cNvPr>
          <p:cNvSpPr>
            <a:spLocks noGrp="1"/>
          </p:cNvSpPr>
          <p:nvPr/>
        </p:nvSpPr>
        <p:spPr>
          <a:xfrm>
            <a:off x="0" y="3546087"/>
            <a:ext cx="6096000" cy="1749795"/>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lgn="ctr">
              <a:buNone/>
            </a:pPr>
            <a:r>
              <a:rPr lang="en-US" sz="3200" b="1" dirty="0">
                <a:solidFill>
                  <a:schemeClr val="tx1">
                    <a:lumMod val="75000"/>
                    <a:lumOff val="25000"/>
                  </a:schemeClr>
                </a:solidFill>
              </a:rPr>
              <a:t>Elaha Samadi</a:t>
            </a:r>
            <a:br>
              <a:rPr lang="en-US" sz="3200" b="1" dirty="0">
                <a:solidFill>
                  <a:schemeClr val="tx1">
                    <a:lumMod val="75000"/>
                    <a:lumOff val="25000"/>
                  </a:schemeClr>
                </a:solidFill>
              </a:rPr>
            </a:br>
            <a:r>
              <a:rPr lang="en-US" sz="3200" b="1" dirty="0">
                <a:solidFill>
                  <a:schemeClr val="tx1">
                    <a:lumMod val="75000"/>
                    <a:lumOff val="25000"/>
                  </a:schemeClr>
                </a:solidFill>
              </a:rPr>
              <a:t>4th semester</a:t>
            </a:r>
            <a:br>
              <a:rPr lang="en-US" sz="3200" b="1" dirty="0">
                <a:solidFill>
                  <a:schemeClr val="tx1">
                    <a:lumMod val="75000"/>
                    <a:lumOff val="25000"/>
                  </a:schemeClr>
                </a:solidFill>
              </a:rPr>
            </a:br>
            <a:r>
              <a:rPr lang="en-US" sz="3200" b="1" dirty="0">
                <a:solidFill>
                  <a:schemeClr val="tx1">
                    <a:lumMod val="75000"/>
                    <a:lumOff val="25000"/>
                  </a:schemeClr>
                </a:solidFill>
              </a:rPr>
              <a:t>Elaha.samadi37@gmail.com</a:t>
            </a:r>
          </a:p>
        </p:txBody>
      </p:sp>
      <p:sp>
        <p:nvSpPr>
          <p:cNvPr id="9" name="Content Placeholder 2">
            <a:extLst>
              <a:ext uri="{FF2B5EF4-FFF2-40B4-BE49-F238E27FC236}">
                <a16:creationId xmlns:a16="http://schemas.microsoft.com/office/drawing/2014/main" id="{7C14DC85-1C50-42B3-A590-390B0C673279}"/>
              </a:ext>
            </a:extLst>
          </p:cNvPr>
          <p:cNvSpPr>
            <a:spLocks noGrp="1"/>
          </p:cNvSpPr>
          <p:nvPr/>
        </p:nvSpPr>
        <p:spPr>
          <a:xfrm>
            <a:off x="6095998" y="2977376"/>
            <a:ext cx="6096000" cy="2887219"/>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lgn="ctr">
              <a:buNone/>
            </a:pPr>
            <a:r>
              <a:rPr lang="en-US" sz="3200" b="1" dirty="0">
                <a:solidFill>
                  <a:schemeClr val="tx1">
                    <a:lumMod val="75000"/>
                    <a:lumOff val="25000"/>
                  </a:schemeClr>
                </a:solidFill>
              </a:rPr>
              <a:t>Ahdia Sharifi</a:t>
            </a:r>
            <a:br>
              <a:rPr lang="en-US" sz="3200" b="1" dirty="0">
                <a:solidFill>
                  <a:schemeClr val="tx1">
                    <a:lumMod val="75000"/>
                    <a:lumOff val="25000"/>
                  </a:schemeClr>
                </a:solidFill>
              </a:rPr>
            </a:br>
            <a:r>
              <a:rPr lang="en-US" sz="3200" b="1" dirty="0">
                <a:solidFill>
                  <a:schemeClr val="tx1">
                    <a:lumMod val="75000"/>
                    <a:lumOff val="25000"/>
                  </a:schemeClr>
                </a:solidFill>
              </a:rPr>
              <a:t>4th semester</a:t>
            </a:r>
            <a:br>
              <a:rPr lang="en-US" sz="3200" b="1" dirty="0">
                <a:solidFill>
                  <a:schemeClr val="tx1">
                    <a:lumMod val="75000"/>
                    <a:lumOff val="25000"/>
                  </a:schemeClr>
                </a:solidFill>
              </a:rPr>
            </a:br>
            <a:r>
              <a:rPr lang="en-US" sz="3200" b="1" dirty="0">
                <a:solidFill>
                  <a:schemeClr val="tx1">
                    <a:lumMod val="75000"/>
                    <a:lumOff val="25000"/>
                  </a:schemeClr>
                </a:solidFill>
              </a:rPr>
              <a:t>ahdia.sharifi555@gmail.com</a:t>
            </a:r>
          </a:p>
        </p:txBody>
      </p:sp>
      <p:cxnSp>
        <p:nvCxnSpPr>
          <p:cNvPr id="11" name="Straight Connector 10">
            <a:extLst>
              <a:ext uri="{FF2B5EF4-FFF2-40B4-BE49-F238E27FC236}">
                <a16:creationId xmlns:a16="http://schemas.microsoft.com/office/drawing/2014/main" id="{21234988-AA27-41D6-960B-5323DBBB6F08}"/>
              </a:ext>
            </a:extLst>
          </p:cNvPr>
          <p:cNvCxnSpPr/>
          <p:nvPr/>
        </p:nvCxnSpPr>
        <p:spPr>
          <a:xfrm>
            <a:off x="6095998" y="2386361"/>
            <a:ext cx="0" cy="4293219"/>
          </a:xfrm>
          <a:prstGeom prst="line">
            <a:avLst/>
          </a:prstGeom>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227621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6086" y="267056"/>
            <a:ext cx="8215166" cy="1752599"/>
          </a:xfrm>
        </p:spPr>
        <p:txBody>
          <a:bodyPr/>
          <a:lstStyle/>
          <a:p>
            <a:r>
              <a:rPr lang="en-US" dirty="0">
                <a:latin typeface="Arial Black" panose="020B0A04020102020204" pitchFamily="34" charset="0"/>
              </a:rPr>
              <a:t> Entity Relationship Diagram (ERD)</a:t>
            </a:r>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597921" y="2136449"/>
            <a:ext cx="8071697" cy="4093435"/>
          </a:xfrm>
          <a:prstGeom prst="rect">
            <a:avLst/>
          </a:prstGeom>
          <a:noFill/>
          <a:ln>
            <a:noFill/>
          </a:ln>
        </p:spPr>
      </p:pic>
    </p:spTree>
    <p:extLst>
      <p:ext uri="{BB962C8B-B14F-4D97-AF65-F5344CB8AC3E}">
        <p14:creationId xmlns:p14="http://schemas.microsoft.com/office/powerpoint/2010/main" val="1857032646"/>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64669" y="1615154"/>
            <a:ext cx="10018713" cy="3543657"/>
          </a:xfrm>
        </p:spPr>
        <p:txBody>
          <a:bodyPr>
            <a:normAutofit/>
          </a:bodyPr>
          <a:lstStyle/>
          <a:p>
            <a:pPr marL="0" indent="0" algn="ctr">
              <a:spcBef>
                <a:spcPct val="0"/>
              </a:spcBef>
              <a:buNone/>
            </a:pPr>
            <a:r>
              <a:rPr lang="en-US" sz="4000" dirty="0">
                <a:ln w="3175" cmpd="sng">
                  <a:noFill/>
                </a:ln>
                <a:latin typeface="Arial Black" panose="020B0A04020102020204" pitchFamily="34" charset="0"/>
                <a:ea typeface="+mj-ea"/>
                <a:cs typeface="+mj-cs"/>
              </a:rPr>
              <a:t>Thank you </a:t>
            </a:r>
          </a:p>
        </p:txBody>
      </p:sp>
    </p:spTree>
    <p:extLst>
      <p:ext uri="{BB962C8B-B14F-4D97-AF65-F5344CB8AC3E}">
        <p14:creationId xmlns:p14="http://schemas.microsoft.com/office/powerpoint/2010/main" val="302458018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104" y="435844"/>
            <a:ext cx="10947788" cy="1310644"/>
          </a:xfrm>
        </p:spPr>
        <p:txBody>
          <a:bodyPr>
            <a:noAutofit/>
          </a:bodyPr>
          <a:lstStyle/>
          <a:p>
            <a:r>
              <a:rPr lang="en-US" sz="6600" b="1" dirty="0">
                <a:solidFill>
                  <a:schemeClr val="bg1"/>
                </a:solidFill>
              </a:rPr>
              <a:t>About us</a:t>
            </a:r>
            <a:endParaRPr lang="en-US" sz="3200" b="1" dirty="0">
              <a:solidFill>
                <a:schemeClr val="bg1"/>
              </a:solidFill>
            </a:endParaRPr>
          </a:p>
        </p:txBody>
      </p:sp>
      <p:sp>
        <p:nvSpPr>
          <p:cNvPr id="3" name="Content Placeholder 2"/>
          <p:cNvSpPr>
            <a:spLocks noGrp="1"/>
          </p:cNvSpPr>
          <p:nvPr>
            <p:ph idx="1"/>
          </p:nvPr>
        </p:nvSpPr>
        <p:spPr>
          <a:xfrm>
            <a:off x="1086641" y="3949665"/>
            <a:ext cx="10018713" cy="2750457"/>
          </a:xfrm>
        </p:spPr>
        <p:txBody>
          <a:bodyPr>
            <a:normAutofit/>
          </a:bodyPr>
          <a:lstStyle/>
          <a:p>
            <a:pPr marL="0" indent="0" algn="ctr">
              <a:buNone/>
            </a:pPr>
            <a:r>
              <a:rPr lang="en-US" sz="3200" b="1" dirty="0"/>
              <a:t>Ahmad Seerat Sahak Peroz</a:t>
            </a:r>
            <a:br>
              <a:rPr lang="en-US" sz="3200" b="1" dirty="0"/>
            </a:br>
            <a:r>
              <a:rPr lang="en-US" sz="3200" b="1" dirty="0"/>
              <a:t>4</a:t>
            </a:r>
            <a:r>
              <a:rPr lang="en-US" sz="3200" b="1" baseline="30000" dirty="0"/>
              <a:t>th</a:t>
            </a:r>
            <a:r>
              <a:rPr lang="en-US" sz="3200" b="1" dirty="0"/>
              <a:t> semester of BCS</a:t>
            </a:r>
            <a:br>
              <a:rPr lang="en-US" sz="3200" b="1" dirty="0"/>
            </a:br>
            <a:r>
              <a:rPr lang="en-US" sz="3200" b="1" dirty="0">
                <a:effectLst/>
              </a:rPr>
              <a:t>sirat.peroz@gmail.com</a:t>
            </a:r>
            <a:endParaRPr lang="en-US" sz="3200" dirty="0"/>
          </a:p>
        </p:txBody>
      </p:sp>
      <p:sp>
        <p:nvSpPr>
          <p:cNvPr id="4" name="Oval 3">
            <a:extLst>
              <a:ext uri="{FF2B5EF4-FFF2-40B4-BE49-F238E27FC236}">
                <a16:creationId xmlns:a16="http://schemas.microsoft.com/office/drawing/2014/main" id="{BE364B51-665A-4A23-8618-149056B1FCA8}"/>
              </a:ext>
            </a:extLst>
          </p:cNvPr>
          <p:cNvSpPr/>
          <p:nvPr/>
        </p:nvSpPr>
        <p:spPr>
          <a:xfrm>
            <a:off x="4964150" y="1736148"/>
            <a:ext cx="2263697" cy="2213517"/>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544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104" y="435844"/>
            <a:ext cx="10947788" cy="1310644"/>
          </a:xfrm>
        </p:spPr>
        <p:txBody>
          <a:bodyPr>
            <a:noAutofit/>
          </a:bodyPr>
          <a:lstStyle/>
          <a:p>
            <a:r>
              <a:rPr lang="en-US" sz="6600" b="1" dirty="0">
                <a:solidFill>
                  <a:schemeClr val="bg1"/>
                </a:solidFill>
              </a:rPr>
              <a:t>About us</a:t>
            </a:r>
            <a:endParaRPr lang="en-US" sz="3200" b="1" dirty="0">
              <a:solidFill>
                <a:schemeClr val="bg1"/>
              </a:solidFill>
            </a:endParaRPr>
          </a:p>
        </p:txBody>
      </p:sp>
      <p:sp>
        <p:nvSpPr>
          <p:cNvPr id="3" name="Content Placeholder 2"/>
          <p:cNvSpPr>
            <a:spLocks noGrp="1"/>
          </p:cNvSpPr>
          <p:nvPr>
            <p:ph idx="1"/>
          </p:nvPr>
        </p:nvSpPr>
        <p:spPr>
          <a:xfrm>
            <a:off x="1086641" y="3949665"/>
            <a:ext cx="10018713" cy="2750457"/>
          </a:xfrm>
        </p:spPr>
        <p:txBody>
          <a:bodyPr>
            <a:normAutofit/>
          </a:bodyPr>
          <a:lstStyle/>
          <a:p>
            <a:pPr marL="0" indent="0" algn="ctr">
              <a:buNone/>
            </a:pPr>
            <a:r>
              <a:rPr lang="en-US" sz="3200" b="1" dirty="0"/>
              <a:t>Ahmad Millad Niazi</a:t>
            </a:r>
            <a:br>
              <a:rPr lang="en-US" sz="3200" b="1" dirty="0"/>
            </a:br>
            <a:r>
              <a:rPr lang="en-US" sz="3200" b="1" dirty="0"/>
              <a:t>4</a:t>
            </a:r>
            <a:r>
              <a:rPr lang="en-US" sz="3200" b="1" baseline="30000" dirty="0"/>
              <a:t>th</a:t>
            </a:r>
            <a:r>
              <a:rPr lang="en-US" sz="3200" b="1" dirty="0"/>
              <a:t> semester of BCS</a:t>
            </a:r>
            <a:br>
              <a:rPr lang="en-US" sz="3200" b="1" dirty="0"/>
            </a:br>
            <a:r>
              <a:rPr lang="en-US" sz="3200" b="1" dirty="0"/>
              <a:t>milladkhanniazi22@gmail.com</a:t>
            </a:r>
            <a:endParaRPr lang="en-US" sz="3200" dirty="0"/>
          </a:p>
        </p:txBody>
      </p:sp>
      <p:sp>
        <p:nvSpPr>
          <p:cNvPr id="4" name="Oval 3">
            <a:extLst>
              <a:ext uri="{FF2B5EF4-FFF2-40B4-BE49-F238E27FC236}">
                <a16:creationId xmlns:a16="http://schemas.microsoft.com/office/drawing/2014/main" id="{BE364B51-665A-4A23-8618-149056B1FCA8}"/>
              </a:ext>
            </a:extLst>
          </p:cNvPr>
          <p:cNvSpPr/>
          <p:nvPr/>
        </p:nvSpPr>
        <p:spPr>
          <a:xfrm>
            <a:off x="4964150" y="1736148"/>
            <a:ext cx="2263697" cy="2213517"/>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5761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1769281" y="1935759"/>
            <a:ext cx="756429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6067425" algn="r"/>
              </a:tabLst>
              <a:defRPr>
                <a:solidFill>
                  <a:schemeClr val="tx1"/>
                </a:solidFill>
                <a:latin typeface="Arial" panose="020B0604020202020204" pitchFamily="34" charset="0"/>
              </a:defRPr>
            </a:lvl1pPr>
            <a:lvl2pPr eaLnBrk="0" fontAlgn="base" hangingPunct="0">
              <a:spcBef>
                <a:spcPct val="0"/>
              </a:spcBef>
              <a:spcAft>
                <a:spcPct val="0"/>
              </a:spcAft>
              <a:tabLst>
                <a:tab pos="6067425" algn="r"/>
              </a:tabLst>
              <a:defRPr>
                <a:solidFill>
                  <a:schemeClr val="tx1"/>
                </a:solidFill>
                <a:latin typeface="Arial" panose="020B0604020202020204" pitchFamily="34" charset="0"/>
              </a:defRPr>
            </a:lvl2pPr>
            <a:lvl3pPr eaLnBrk="0" fontAlgn="base" hangingPunct="0">
              <a:spcBef>
                <a:spcPct val="0"/>
              </a:spcBef>
              <a:spcAft>
                <a:spcPct val="0"/>
              </a:spcAft>
              <a:tabLst>
                <a:tab pos="6067425" algn="r"/>
              </a:tabLst>
              <a:defRPr>
                <a:solidFill>
                  <a:schemeClr val="tx1"/>
                </a:solidFill>
                <a:latin typeface="Arial" panose="020B0604020202020204" pitchFamily="34" charset="0"/>
              </a:defRPr>
            </a:lvl3pPr>
            <a:lvl4pPr eaLnBrk="0" fontAlgn="base" hangingPunct="0">
              <a:spcBef>
                <a:spcPct val="0"/>
              </a:spcBef>
              <a:spcAft>
                <a:spcPct val="0"/>
              </a:spcAft>
              <a:tabLst>
                <a:tab pos="6067425" algn="r"/>
              </a:tabLst>
              <a:defRPr>
                <a:solidFill>
                  <a:schemeClr val="tx1"/>
                </a:solidFill>
                <a:latin typeface="Arial" panose="020B0604020202020204" pitchFamily="34" charset="0"/>
              </a:defRPr>
            </a:lvl4pPr>
            <a:lvl5pPr eaLnBrk="0" fontAlgn="base" hangingPunct="0">
              <a:spcBef>
                <a:spcPct val="0"/>
              </a:spcBef>
              <a:spcAft>
                <a:spcPct val="0"/>
              </a:spcAft>
              <a:tabLst>
                <a:tab pos="6067425" algn="r"/>
              </a:tabLst>
              <a:defRPr>
                <a:solidFill>
                  <a:schemeClr val="tx1"/>
                </a:solidFill>
                <a:latin typeface="Arial" panose="020B0604020202020204" pitchFamily="34" charset="0"/>
              </a:defRPr>
            </a:lvl5pPr>
            <a:lvl6pPr eaLnBrk="0" fontAlgn="base" hangingPunct="0">
              <a:spcBef>
                <a:spcPct val="0"/>
              </a:spcBef>
              <a:spcAft>
                <a:spcPct val="0"/>
              </a:spcAft>
              <a:tabLst>
                <a:tab pos="6067425" algn="r"/>
              </a:tabLst>
              <a:defRPr>
                <a:solidFill>
                  <a:schemeClr val="tx1"/>
                </a:solidFill>
                <a:latin typeface="Arial" panose="020B0604020202020204" pitchFamily="34" charset="0"/>
              </a:defRPr>
            </a:lvl6pPr>
            <a:lvl7pPr eaLnBrk="0" fontAlgn="base" hangingPunct="0">
              <a:spcBef>
                <a:spcPct val="0"/>
              </a:spcBef>
              <a:spcAft>
                <a:spcPct val="0"/>
              </a:spcAft>
              <a:tabLst>
                <a:tab pos="6067425" algn="r"/>
              </a:tabLst>
              <a:defRPr>
                <a:solidFill>
                  <a:schemeClr val="tx1"/>
                </a:solidFill>
                <a:latin typeface="Arial" panose="020B0604020202020204" pitchFamily="34" charset="0"/>
              </a:defRPr>
            </a:lvl7pPr>
            <a:lvl8pPr eaLnBrk="0" fontAlgn="base" hangingPunct="0">
              <a:spcBef>
                <a:spcPct val="0"/>
              </a:spcBef>
              <a:spcAft>
                <a:spcPct val="0"/>
              </a:spcAft>
              <a:tabLst>
                <a:tab pos="6067425" algn="r"/>
              </a:tabLst>
              <a:defRPr>
                <a:solidFill>
                  <a:schemeClr val="tx1"/>
                </a:solidFill>
                <a:latin typeface="Arial" panose="020B0604020202020204" pitchFamily="34" charset="0"/>
              </a:defRPr>
            </a:lvl8pPr>
            <a:lvl9pPr eaLnBrk="0" fontAlgn="base" hangingPunct="0">
              <a:spcBef>
                <a:spcPct val="0"/>
              </a:spcBef>
              <a:spcAft>
                <a:spcPct val="0"/>
              </a:spcAft>
              <a:tabLst>
                <a:tab pos="6067425" algn="r"/>
              </a:tabLst>
              <a:defRPr>
                <a:solidFill>
                  <a:schemeClr val="tx1"/>
                </a:solidFill>
                <a:latin typeface="Arial" panose="020B0604020202020204" pitchFamily="34" charset="0"/>
              </a:defRPr>
            </a:lvl9pPr>
          </a:lstStyle>
          <a:p>
            <a:pPr defTabSz="914400">
              <a:buClrTx/>
              <a:buSzTx/>
            </a:pPr>
            <a:r>
              <a:rPr lang="en-US" altLang="en-US" sz="2800" dirty="0">
                <a:latin typeface="Times New Roman" panose="02020603050405020304" pitchFamily="18" charset="0"/>
                <a:cs typeface="Times New Roman" panose="02020603050405020304" pitchFamily="18" charset="0"/>
              </a:rPr>
              <a:t>Abstraction</a:t>
            </a:r>
          </a:p>
          <a:p>
            <a:pPr defTabSz="914400">
              <a:buClrTx/>
              <a:buSzTx/>
            </a:pPr>
            <a:r>
              <a:rPr lang="en-US" altLang="en-US" sz="2800" dirty="0">
                <a:latin typeface="Times New Roman" panose="02020603050405020304" pitchFamily="18" charset="0"/>
                <a:cs typeface="Times New Roman" panose="02020603050405020304" pitchFamily="18" charset="0"/>
              </a:rPr>
              <a:t>Purpose</a:t>
            </a:r>
          </a:p>
          <a:p>
            <a:pPr defTabSz="914400">
              <a:buClrTx/>
              <a:buSzTx/>
            </a:pPr>
            <a:r>
              <a:rPr lang="en-US" altLang="en-US" sz="2800" dirty="0">
                <a:latin typeface="Times New Roman" panose="02020603050405020304" pitchFamily="18" charset="0"/>
                <a:cs typeface="Times New Roman" panose="02020603050405020304" pitchFamily="18" charset="0"/>
              </a:rPr>
              <a:t>Data flow diagram (DFD)</a:t>
            </a:r>
          </a:p>
          <a:p>
            <a:pPr defTabSz="914400">
              <a:buClrTx/>
              <a:buSzTx/>
            </a:pPr>
            <a:r>
              <a:rPr lang="en-US" altLang="en-US" sz="2800" dirty="0">
                <a:latin typeface="Times New Roman" panose="02020603050405020304" pitchFamily="18" charset="0"/>
                <a:cs typeface="Times New Roman" panose="02020603050405020304" pitchFamily="18" charset="0"/>
              </a:rPr>
              <a:t>Problem statement</a:t>
            </a:r>
          </a:p>
          <a:p>
            <a:pPr defTabSz="914400">
              <a:buClrTx/>
              <a:buSzTx/>
            </a:pPr>
            <a:r>
              <a:rPr lang="en-US" altLang="en-US" sz="2800" dirty="0">
                <a:latin typeface="Times New Roman" panose="02020603050405020304" pitchFamily="18" charset="0"/>
                <a:cs typeface="Times New Roman" panose="02020603050405020304" pitchFamily="18" charset="0"/>
              </a:rPr>
              <a:t>Proposed system</a:t>
            </a:r>
          </a:p>
          <a:p>
            <a:pPr defTabSz="914400">
              <a:buClrTx/>
              <a:buSzTx/>
            </a:pPr>
            <a:r>
              <a:rPr lang="en-US" altLang="en-US" sz="2800" dirty="0">
                <a:latin typeface="Times New Roman" panose="02020603050405020304" pitchFamily="18" charset="0"/>
                <a:cs typeface="Times New Roman" panose="02020603050405020304" pitchFamily="18" charset="0"/>
              </a:rPr>
              <a:t>Scope and advantages</a:t>
            </a:r>
          </a:p>
          <a:p>
            <a:pPr defTabSz="914400">
              <a:buClrTx/>
              <a:buSzTx/>
            </a:pPr>
            <a:r>
              <a:rPr lang="en-US" altLang="en-US" sz="2800" dirty="0">
                <a:latin typeface="Times New Roman" panose="02020603050405020304" pitchFamily="18" charset="0"/>
                <a:cs typeface="Times New Roman" panose="02020603050405020304" pitchFamily="18" charset="0"/>
              </a:rPr>
              <a:t>Future work</a:t>
            </a:r>
          </a:p>
          <a:p>
            <a:pPr defTabSz="914400">
              <a:buClrTx/>
              <a:buSzTx/>
            </a:pPr>
            <a:r>
              <a:rPr lang="en-US" altLang="en-US" sz="2800" dirty="0">
                <a:latin typeface="Times New Roman" panose="02020603050405020304" pitchFamily="18" charset="0"/>
                <a:cs typeface="Times New Roman" panose="02020603050405020304" pitchFamily="18" charset="0"/>
              </a:rPr>
              <a:t>Diagrams</a:t>
            </a:r>
          </a:p>
          <a:p>
            <a:pPr defTabSz="914400">
              <a:buClrTx/>
              <a:buSzTx/>
            </a:pPr>
            <a:r>
              <a:rPr lang="en-US" altLang="en-US" sz="2800" dirty="0">
                <a:latin typeface="Times New Roman" panose="02020603050405020304" pitchFamily="18" charset="0"/>
                <a:cs typeface="Times New Roman" panose="02020603050405020304" pitchFamily="18" charset="0"/>
              </a:rPr>
              <a:t>Activity diagram</a:t>
            </a:r>
          </a:p>
          <a:p>
            <a:pPr defTabSz="914400">
              <a:buClrTx/>
              <a:buSzTx/>
            </a:pPr>
            <a:r>
              <a:rPr lang="en-US" altLang="en-US" sz="2800" dirty="0">
                <a:latin typeface="Times New Roman" panose="02020603050405020304" pitchFamily="18" charset="0"/>
                <a:cs typeface="Times New Roman" panose="02020603050405020304" pitchFamily="18" charset="0"/>
              </a:rPr>
              <a:t>Entity relationship diagram (ERD)</a:t>
            </a:r>
          </a:p>
        </p:txBody>
      </p:sp>
      <p:sp>
        <p:nvSpPr>
          <p:cNvPr id="3" name="Title 1">
            <a:extLst>
              <a:ext uri="{FF2B5EF4-FFF2-40B4-BE49-F238E27FC236}">
                <a16:creationId xmlns:a16="http://schemas.microsoft.com/office/drawing/2014/main" id="{C7EB12EF-6FC3-4F55-9FEB-4D2B980CF6EC}"/>
              </a:ext>
            </a:extLst>
          </p:cNvPr>
          <p:cNvSpPr>
            <a:spLocks noGrp="1"/>
          </p:cNvSpPr>
          <p:nvPr>
            <p:ph type="title"/>
          </p:nvPr>
        </p:nvSpPr>
        <p:spPr>
          <a:xfrm>
            <a:off x="1769281" y="241746"/>
            <a:ext cx="8653438" cy="1478570"/>
          </a:xfrm>
        </p:spPr>
        <p:txBody>
          <a:bodyPr>
            <a:normAutofit/>
          </a:bodyPr>
          <a:lstStyle/>
          <a:p>
            <a:r>
              <a:rPr lang="en-US" altLang="en-US" sz="4000" dirty="0">
                <a:latin typeface="Arial Black" panose="020B0A04020102020204" pitchFamily="34" charset="0"/>
              </a:rPr>
              <a:t>Table of content</a:t>
            </a:r>
            <a:endParaRPr lang="en-US" b="1" dirty="0">
              <a:solidFill>
                <a:srgbClr val="00B0F0"/>
              </a:solidFill>
            </a:endParaRPr>
          </a:p>
        </p:txBody>
      </p:sp>
    </p:spTree>
    <p:extLst>
      <p:ext uri="{BB962C8B-B14F-4D97-AF65-F5344CB8AC3E}">
        <p14:creationId xmlns:p14="http://schemas.microsoft.com/office/powerpoint/2010/main" val="169402536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5287" y="493695"/>
            <a:ext cx="3246256" cy="1478570"/>
          </a:xfrm>
        </p:spPr>
        <p:txBody>
          <a:bodyPr>
            <a:normAutofit/>
          </a:bodyPr>
          <a:lstStyle/>
          <a:p>
            <a:r>
              <a:rPr lang="en-US" dirty="0">
                <a:latin typeface="Arial Black" panose="020B0A04020102020204" pitchFamily="34" charset="0"/>
              </a:rPr>
              <a:t>Abstract </a:t>
            </a:r>
          </a:p>
        </p:txBody>
      </p:sp>
      <p:pic>
        <p:nvPicPr>
          <p:cNvPr id="4" name="Picture 3">
            <a:extLst>
              <a:ext uri="{FF2B5EF4-FFF2-40B4-BE49-F238E27FC236}">
                <a16:creationId xmlns:a16="http://schemas.microsoft.com/office/drawing/2014/main" id="{9BCC4F6A-4435-45BE-9DAF-C2D497FD1E46}"/>
              </a:ext>
            </a:extLst>
          </p:cNvPr>
          <p:cNvPicPr>
            <a:picLocks noChangeAspect="1"/>
          </p:cNvPicPr>
          <p:nvPr/>
        </p:nvPicPr>
        <p:blipFill rotWithShape="1">
          <a:blip r:embed="rId2">
            <a:extLst>
              <a:ext uri="{28A0092B-C50C-407E-A947-70E740481C1C}">
                <a14:useLocalDpi xmlns:a14="http://schemas.microsoft.com/office/drawing/2010/main" val="0"/>
              </a:ext>
            </a:extLst>
          </a:blip>
          <a:srcRect t="16244"/>
          <a:stretch/>
        </p:blipFill>
        <p:spPr>
          <a:xfrm>
            <a:off x="7127777" y="1835563"/>
            <a:ext cx="4857857" cy="3887459"/>
          </a:xfrm>
          <a:prstGeom prst="rect">
            <a:avLst/>
          </a:prstGeom>
        </p:spPr>
      </p:pic>
      <p:sp>
        <p:nvSpPr>
          <p:cNvPr id="8" name="Content Placeholder 2">
            <a:extLst>
              <a:ext uri="{FF2B5EF4-FFF2-40B4-BE49-F238E27FC236}">
                <a16:creationId xmlns:a16="http://schemas.microsoft.com/office/drawing/2014/main" id="{59E3F132-DDAC-466B-AF8B-CF95C97FBD4D}"/>
              </a:ext>
            </a:extLst>
          </p:cNvPr>
          <p:cNvSpPr>
            <a:spLocks noGrp="1"/>
          </p:cNvSpPr>
          <p:nvPr>
            <p:ph idx="1"/>
          </p:nvPr>
        </p:nvSpPr>
        <p:spPr>
          <a:xfrm>
            <a:off x="1198824" y="1972265"/>
            <a:ext cx="5482906" cy="3614057"/>
          </a:xfrm>
        </p:spPr>
        <p:txBody>
          <a:bodyPr/>
          <a:lstStyle/>
          <a:p>
            <a:pPr marL="0" indent="0" algn="just">
              <a:buNone/>
            </a:pPr>
            <a:r>
              <a:rPr lang="en-US" dirty="0"/>
              <a:t>Online Food Ordering System is a website which is designed to use in the food delivery industry. This system will allow hotels and restaurants to increase scope of business by reducing the labor cost involved in the activities of a restaurant. </a:t>
            </a:r>
          </a:p>
        </p:txBody>
      </p:sp>
    </p:spTree>
    <p:extLst>
      <p:ext uri="{BB962C8B-B14F-4D97-AF65-F5344CB8AC3E}">
        <p14:creationId xmlns:p14="http://schemas.microsoft.com/office/powerpoint/2010/main" val="143044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1796" y="182593"/>
            <a:ext cx="2996374" cy="1596177"/>
          </a:xfrm>
        </p:spPr>
        <p:txBody>
          <a:bodyPr>
            <a:normAutofit/>
          </a:bodyPr>
          <a:lstStyle/>
          <a:p>
            <a:r>
              <a:rPr lang="en-US" dirty="0">
                <a:latin typeface="Arial Black" panose="020B0A04020102020204" pitchFamily="34" charset="0"/>
              </a:rPr>
              <a:t>Purpose</a:t>
            </a:r>
          </a:p>
        </p:txBody>
      </p:sp>
      <p:pic>
        <p:nvPicPr>
          <p:cNvPr id="4" name="Picture 3">
            <a:extLst>
              <a:ext uri="{FF2B5EF4-FFF2-40B4-BE49-F238E27FC236}">
                <a16:creationId xmlns:a16="http://schemas.microsoft.com/office/drawing/2014/main" id="{12AA36E3-ECBD-4958-829D-D21F6D006820}"/>
              </a:ext>
            </a:extLst>
          </p:cNvPr>
          <p:cNvPicPr>
            <a:picLocks noChangeAspect="1"/>
          </p:cNvPicPr>
          <p:nvPr/>
        </p:nvPicPr>
        <p:blipFill>
          <a:blip r:embed="rId2"/>
          <a:stretch>
            <a:fillRect/>
          </a:stretch>
        </p:blipFill>
        <p:spPr>
          <a:xfrm>
            <a:off x="7039109" y="2012946"/>
            <a:ext cx="4868093" cy="4021908"/>
          </a:xfrm>
          <a:prstGeom prst="rect">
            <a:avLst/>
          </a:prstGeom>
        </p:spPr>
      </p:pic>
      <p:sp>
        <p:nvSpPr>
          <p:cNvPr id="3" name="TextBox 2">
            <a:extLst>
              <a:ext uri="{FF2B5EF4-FFF2-40B4-BE49-F238E27FC236}">
                <a16:creationId xmlns:a16="http://schemas.microsoft.com/office/drawing/2014/main" id="{0F632553-2F13-4697-A12D-21431EB7E30E}"/>
              </a:ext>
            </a:extLst>
          </p:cNvPr>
          <p:cNvSpPr txBox="1"/>
          <p:nvPr/>
        </p:nvSpPr>
        <p:spPr>
          <a:xfrm>
            <a:off x="1260088" y="2018177"/>
            <a:ext cx="5597911" cy="4016677"/>
          </a:xfrm>
          <a:prstGeom prst="rect">
            <a:avLst/>
          </a:prstGeom>
          <a:noFill/>
        </p:spPr>
        <p:txBody>
          <a:bodyPr wrap="square" rtlCol="0">
            <a:spAutoFit/>
          </a:bodyPr>
          <a:lstStyle/>
          <a:p>
            <a:pPr marL="0" marR="0">
              <a:lnSpc>
                <a:spcPct val="107000"/>
              </a:lnSpc>
              <a:spcBef>
                <a:spcPts val="0"/>
              </a:spcBef>
              <a:spcAft>
                <a:spcPts val="800"/>
              </a:spcAft>
            </a:pPr>
            <a:r>
              <a:rPr lang="en-US" sz="2400" dirty="0">
                <a:effectLst/>
                <a:latin typeface="Times New Roman" panose="02020603050405020304" pitchFamily="18" charset="0"/>
                <a:ea typeface="Century Gothic" panose="020B0502020202020204" pitchFamily="34" charset="0"/>
                <a:cs typeface="Tahoma" panose="020B0604030504040204" pitchFamily="34" charset="0"/>
              </a:rPr>
              <a:t>The purpose of Online Food Ordering System is to automate the purchase of foods in restaurants or hotels. It will bring manageability in operations done in restaurants. It has many benefits as you can have the records of each orders, you can easily check your income and expenses etc. It is use in restaurants and hotels to accelerate the process of purchasing with exact report of each purchase/food order. </a:t>
            </a:r>
            <a:endParaRPr lang="en-US" sz="2400" dirty="0">
              <a:effectLst/>
              <a:latin typeface="Century Gothic" panose="020B0502020202020204" pitchFamily="34" charset="0"/>
              <a:ea typeface="Century Gothic" panose="020B0502020202020204" pitchFamily="34" charset="0"/>
              <a:cs typeface="Tahoma" panose="020B0604030504040204" pitchFamily="34" charset="0"/>
            </a:endParaRPr>
          </a:p>
        </p:txBody>
      </p:sp>
    </p:spTree>
    <p:extLst>
      <p:ext uri="{BB962C8B-B14F-4D97-AF65-F5344CB8AC3E}">
        <p14:creationId xmlns:p14="http://schemas.microsoft.com/office/powerpoint/2010/main" val="2517648279"/>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534886"/>
          </a:xfrm>
        </p:spPr>
        <p:txBody>
          <a:bodyPr>
            <a:normAutofit fontScale="90000"/>
          </a:bodyPr>
          <a:lstStyle/>
          <a:p>
            <a:r>
              <a:rPr lang="en-US" dirty="0">
                <a:latin typeface="Arial Black" panose="020B0A04020102020204" pitchFamily="34" charset="0"/>
              </a:rPr>
              <a:t>Diagrams</a:t>
            </a:r>
            <a:br>
              <a:rPr lang="en-US" dirty="0">
                <a:latin typeface="Arial Black" panose="020B0A04020102020204" pitchFamily="34" charset="0"/>
              </a:rPr>
            </a:br>
            <a:r>
              <a:rPr lang="en-US" dirty="0">
                <a:latin typeface="Arial Black" panose="020B0A04020102020204" pitchFamily="34" charset="0"/>
              </a:rPr>
              <a:t>Data Flow Diagram (DFD)</a:t>
            </a:r>
            <a:br>
              <a:rPr lang="en-US" dirty="0">
                <a:latin typeface="Arial Black" panose="020B0A04020102020204" pitchFamily="34" charset="0"/>
              </a:rPr>
            </a:br>
            <a:endParaRPr lang="en-US" dirty="0">
              <a:latin typeface="Arial Black" panose="020B0A04020102020204" pitchFamily="34" charset="0"/>
            </a:endParaRPr>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1966506" y="1914291"/>
            <a:ext cx="9054321" cy="4698382"/>
          </a:xfrm>
          <a:prstGeom prst="rect">
            <a:avLst/>
          </a:prstGeom>
          <a:noFill/>
          <a:ln>
            <a:noFill/>
          </a:ln>
        </p:spPr>
      </p:pic>
    </p:spTree>
    <p:extLst>
      <p:ext uri="{BB962C8B-B14F-4D97-AF65-F5344CB8AC3E}">
        <p14:creationId xmlns:p14="http://schemas.microsoft.com/office/powerpoint/2010/main" val="369956680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205" y="529990"/>
            <a:ext cx="5842390" cy="1596177"/>
          </a:xfrm>
        </p:spPr>
        <p:txBody>
          <a:bodyPr>
            <a:normAutofit/>
          </a:bodyPr>
          <a:lstStyle/>
          <a:p>
            <a:r>
              <a:rPr lang="en-US" dirty="0">
                <a:latin typeface="Arial Black" panose="020B0A04020102020204" pitchFamily="34" charset="0"/>
              </a:rPr>
              <a:t>Problem Statement </a:t>
            </a:r>
          </a:p>
        </p:txBody>
      </p:sp>
      <p:sp>
        <p:nvSpPr>
          <p:cNvPr id="3" name="Content Placeholder 2"/>
          <p:cNvSpPr>
            <a:spLocks noGrp="1"/>
          </p:cNvSpPr>
          <p:nvPr>
            <p:ph idx="1"/>
          </p:nvPr>
        </p:nvSpPr>
        <p:spPr>
          <a:xfrm>
            <a:off x="1043156" y="1694359"/>
            <a:ext cx="5842389" cy="4428279"/>
          </a:xfrm>
        </p:spPr>
        <p:txBody>
          <a:bodyPr>
            <a:normAutofit/>
          </a:bodyPr>
          <a:lstStyle/>
          <a:p>
            <a:pPr marL="0" marR="0" indent="0">
              <a:lnSpc>
                <a:spcPct val="107000"/>
              </a:lnSpc>
              <a:spcBef>
                <a:spcPts val="0"/>
              </a:spcBef>
              <a:spcAft>
                <a:spcPts val="800"/>
              </a:spcAft>
              <a:buNone/>
            </a:pPr>
            <a:r>
              <a:rPr lang="en-US" sz="2000" dirty="0">
                <a:effectLst/>
                <a:latin typeface="Times New Roman" panose="02020603050405020304" pitchFamily="18" charset="0"/>
                <a:ea typeface="Century Gothic" panose="020B0502020202020204" pitchFamily="34" charset="0"/>
                <a:cs typeface="Tahoma" panose="020B0604030504040204" pitchFamily="34" charset="0"/>
              </a:rPr>
              <a:t>The current system in restaurants are paper based or they have an automate system for them but still they get dissatisfaction of their customers and it is because that most of the customers do not like waiting for long in the store or to have to call store to place an order especially during the peak lunch or dinner hours and some might have problems in going out side for dinner or lunch specially in this situation that we have bad security along with Covic-19.</a:t>
            </a:r>
            <a:endParaRPr lang="en-US" sz="2000" dirty="0">
              <a:effectLst/>
              <a:latin typeface="Century Gothic" panose="020B0502020202020204" pitchFamily="34" charset="0"/>
              <a:ea typeface="Century Gothic" panose="020B050202020202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F50F8105-C53D-48B7-8719-4E47A494FAC4}"/>
              </a:ext>
            </a:extLst>
          </p:cNvPr>
          <p:cNvPicPr>
            <a:picLocks noChangeAspect="1"/>
          </p:cNvPicPr>
          <p:nvPr/>
        </p:nvPicPr>
        <p:blipFill>
          <a:blip r:embed="rId2"/>
          <a:stretch>
            <a:fillRect/>
          </a:stretch>
        </p:blipFill>
        <p:spPr>
          <a:xfrm>
            <a:off x="7058721" y="1899731"/>
            <a:ext cx="4821043" cy="4017536"/>
          </a:xfrm>
          <a:prstGeom prst="rect">
            <a:avLst/>
          </a:prstGeom>
        </p:spPr>
      </p:pic>
    </p:spTree>
    <p:extLst>
      <p:ext uri="{BB962C8B-B14F-4D97-AF65-F5344CB8AC3E}">
        <p14:creationId xmlns:p14="http://schemas.microsoft.com/office/powerpoint/2010/main" val="2071090794"/>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TM03457496[[fn=Parallax]]</Template>
  <TotalTime>777</TotalTime>
  <Words>694</Words>
  <Application>Microsoft Office PowerPoint</Application>
  <PresentationFormat>Widescreen</PresentationFormat>
  <Paragraphs>70</Paragraphs>
  <Slides>21</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Arial</vt:lpstr>
      <vt:lpstr>Arial Black</vt:lpstr>
      <vt:lpstr>Century Gothic</vt:lpstr>
      <vt:lpstr>Corbel</vt:lpstr>
      <vt:lpstr>Symbol</vt:lpstr>
      <vt:lpstr>Times New Roman</vt:lpstr>
      <vt:lpstr>Wingdings 3</vt:lpstr>
      <vt:lpstr>Parallax</vt:lpstr>
      <vt:lpstr>Ion Boardroom</vt:lpstr>
      <vt:lpstr>PowerPoint Presentation</vt:lpstr>
      <vt:lpstr>About us</vt:lpstr>
      <vt:lpstr>About us</vt:lpstr>
      <vt:lpstr>About us</vt:lpstr>
      <vt:lpstr>Table of content</vt:lpstr>
      <vt:lpstr>Abstract </vt:lpstr>
      <vt:lpstr>Purpose</vt:lpstr>
      <vt:lpstr>Diagrams Data Flow Diagram (DFD) </vt:lpstr>
      <vt:lpstr>Problem Statement </vt:lpstr>
      <vt:lpstr>3 Logical Modules </vt:lpstr>
      <vt:lpstr>Web Ordering System</vt:lpstr>
      <vt:lpstr>Menu Management</vt:lpstr>
      <vt:lpstr>Order Retrieval System</vt:lpstr>
      <vt:lpstr>Web Ordering System Module </vt:lpstr>
      <vt:lpstr>Menu Management System Module </vt:lpstr>
      <vt:lpstr>Order Retrieval System Module </vt:lpstr>
      <vt:lpstr>Scope and Advantages </vt:lpstr>
      <vt:lpstr>Future Work</vt:lpstr>
      <vt:lpstr>Activity Diagram </vt:lpstr>
      <vt:lpstr> Entity Relationship Diagram (ERD)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ordering system</dc:title>
  <dc:creator>HP</dc:creator>
  <cp:lastModifiedBy>Sirat Peroz</cp:lastModifiedBy>
  <cp:revision>52</cp:revision>
  <dcterms:created xsi:type="dcterms:W3CDTF">2021-01-11T16:08:22Z</dcterms:created>
  <dcterms:modified xsi:type="dcterms:W3CDTF">2021-01-26T06:11:07Z</dcterms:modified>
</cp:coreProperties>
</file>

<file path=docProps/thumbnail.jpeg>
</file>